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5"/>
  </p:sldMasterIdLst>
  <p:notesMasterIdLst>
    <p:notesMasterId r:id="rId16"/>
  </p:notesMasterIdLst>
  <p:handoutMasterIdLst>
    <p:handoutMasterId r:id="rId17"/>
  </p:handoutMasterIdLst>
  <p:sldIdLst>
    <p:sldId id="339" r:id="rId6"/>
    <p:sldId id="351" r:id="rId7"/>
    <p:sldId id="353" r:id="rId8"/>
    <p:sldId id="354" r:id="rId9"/>
    <p:sldId id="359" r:id="rId10"/>
    <p:sldId id="355" r:id="rId11"/>
    <p:sldId id="357" r:id="rId12"/>
    <p:sldId id="352" r:id="rId13"/>
    <p:sldId id="358" r:id="rId14"/>
    <p:sldId id="33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vel, Matthieu" initials="GM" lastIdx="5" clrIdx="0">
    <p:extLst>
      <p:ext uri="{19B8F6BF-5375-455C-9EA6-DF929625EA0E}">
        <p15:presenceInfo xmlns:p15="http://schemas.microsoft.com/office/powerpoint/2012/main" userId="S::m.guevel@unesco.org::59e580ac-477c-44d0-8c02-a45964b90a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0007"/>
    <a:srgbClr val="E23026"/>
    <a:srgbClr val="6E0107"/>
    <a:srgbClr val="FEF3ED"/>
    <a:srgbClr val="007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7" autoAdjust="0"/>
    <p:restoredTop sz="94718" autoAdjust="0"/>
  </p:normalViewPr>
  <p:slideViewPr>
    <p:cSldViewPr snapToGrid="0" showGuides="1">
      <p:cViewPr>
        <p:scale>
          <a:sx n="66" d="100"/>
          <a:sy n="66" d="100"/>
        </p:scale>
        <p:origin x="888" y="-24"/>
      </p:cViewPr>
      <p:guideLst>
        <p:guide orient="horz" pos="2137"/>
        <p:guide pos="3931"/>
      </p:guideLst>
    </p:cSldViewPr>
  </p:slideViewPr>
  <p:outlineViewPr>
    <p:cViewPr>
      <p:scale>
        <a:sx n="100" d="100"/>
        <a:sy n="100" d="100"/>
      </p:scale>
      <p:origin x="0" y="-414762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n\Dropbox\Martin\OREALC\Impactos%20COVID\Datos%20PPT\Asistenci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n\Dropbox\Martin\OREALC\Impactos%20COVID\Datos%20PPT\Asistenci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n\Dropbox\Martin\OREALC\Impactos%20COVID\Datos%20PPT\Asistenci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n\Dropbox\Martin\OREALC\Impactos%20COVID\Datos%20PPT\Asistenci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n\Dropbox\Martin\OREALC\Impactos%20COVID\Datos%20PPT\Asistenci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n\Dropbox\Martin\OREALC\Impactos%20COVID\Datos%20PPT\Asistenci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n\Dropbox\Martin\OREALC\Impactos%20COVID\Datos%20PPT\Asistenci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312592114104542E-2"/>
          <c:y val="7.775377969762419E-2"/>
          <c:w val="0.90494247624987467"/>
          <c:h val="0.54082549616503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Hoja1!$E$13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Hoja1!$C$14:$D$22</c:f>
              <c:multiLvlStrCache>
                <c:ptCount val="9"/>
                <c:lvl>
                  <c:pt idx="0">
                    <c:v>Desarrollo educativo de la PI (22 países)</c:v>
                  </c:pt>
                  <c:pt idx="1">
                    <c:v>Preprimaria (26 países)</c:v>
                  </c:pt>
                  <c:pt idx="3">
                    <c:v>Primaria (21 países)</c:v>
                  </c:pt>
                  <c:pt idx="4">
                    <c:v>Secundaria baja (19 países)</c:v>
                  </c:pt>
                  <c:pt idx="5">
                    <c:v>Secundaria alta (22 países)</c:v>
                  </c:pt>
                  <c:pt idx="7">
                    <c:v>7 a 12 años (promedio ALC ponderado)</c:v>
                  </c:pt>
                  <c:pt idx="8">
                    <c:v>13 a 19 años (promedio ALC ponderado)</c:v>
                  </c:pt>
                </c:lvl>
                <c:lvl>
                  <c:pt idx="0">
                    <c:v>Tasas brutas de matrícula (UIS)</c:v>
                  </c:pt>
                  <c:pt idx="2">
                    <c:v> </c:v>
                  </c:pt>
                  <c:pt idx="3">
                    <c:v>Tasa de matriculación (UIS)</c:v>
                  </c:pt>
                  <c:pt idx="6">
                    <c:v> </c:v>
                  </c:pt>
                  <c:pt idx="7">
                    <c:v>Tasa de asistencia por edad (CEPAL)</c:v>
                  </c:pt>
                </c:lvl>
              </c:multiLvlStrCache>
            </c:multiLvlStrRef>
          </c:cat>
          <c:val>
            <c:numRef>
              <c:f>Hoja1!$E$14:$E$22</c:f>
              <c:numCache>
                <c:formatCode>_-* #,##0.0_-;\-* #,##0.0_-;_-* "-"??_-;_-@_-</c:formatCode>
                <c:ptCount val="9"/>
                <c:pt idx="0">
                  <c:v>60.861032562686638</c:v>
                </c:pt>
                <c:pt idx="1">
                  <c:v>80.303236461536471</c:v>
                </c:pt>
                <c:pt idx="3">
                  <c:v>97.363971428571418</c:v>
                </c:pt>
                <c:pt idx="4">
                  <c:v>92.412987894736844</c:v>
                </c:pt>
                <c:pt idx="5">
                  <c:v>78.595077272727266</c:v>
                </c:pt>
                <c:pt idx="7" formatCode="General">
                  <c:v>98.3</c:v>
                </c:pt>
                <c:pt idx="8" formatCode="General">
                  <c:v>75.2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E6-43DD-8625-5A72F58B725D}"/>
            </c:ext>
          </c:extLst>
        </c:ser>
        <c:ser>
          <c:idx val="1"/>
          <c:order val="1"/>
          <c:tx>
            <c:strRef>
              <c:f>Hoja1!$F$13</c:f>
              <c:strCache>
                <c:ptCount val="1"/>
                <c:pt idx="0">
                  <c:v>2020/21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Hoja1!$C$14:$D$22</c:f>
              <c:multiLvlStrCache>
                <c:ptCount val="9"/>
                <c:lvl>
                  <c:pt idx="0">
                    <c:v>Desarrollo educativo de la PI (22 países)</c:v>
                  </c:pt>
                  <c:pt idx="1">
                    <c:v>Preprimaria (26 países)</c:v>
                  </c:pt>
                  <c:pt idx="3">
                    <c:v>Primaria (21 países)</c:v>
                  </c:pt>
                  <c:pt idx="4">
                    <c:v>Secundaria baja (19 países)</c:v>
                  </c:pt>
                  <c:pt idx="5">
                    <c:v>Secundaria alta (22 países)</c:v>
                  </c:pt>
                  <c:pt idx="7">
                    <c:v>7 a 12 años (promedio ALC ponderado)</c:v>
                  </c:pt>
                  <c:pt idx="8">
                    <c:v>13 a 19 años (promedio ALC ponderado)</c:v>
                  </c:pt>
                </c:lvl>
                <c:lvl>
                  <c:pt idx="0">
                    <c:v>Tasas brutas de matrícula (UIS)</c:v>
                  </c:pt>
                  <c:pt idx="2">
                    <c:v> </c:v>
                  </c:pt>
                  <c:pt idx="3">
                    <c:v>Tasa de matriculación (UIS)</c:v>
                  </c:pt>
                  <c:pt idx="6">
                    <c:v> </c:v>
                  </c:pt>
                  <c:pt idx="7">
                    <c:v>Tasa de asistencia por edad (CEPAL)</c:v>
                  </c:pt>
                </c:lvl>
              </c:multiLvlStrCache>
            </c:multiLvlStrRef>
          </c:cat>
          <c:val>
            <c:numRef>
              <c:f>Hoja1!$F$14:$F$22</c:f>
              <c:numCache>
                <c:formatCode>_-* #,##0.0_-;\-* #,##0.0_-;_-* "-"??_-;_-@_-</c:formatCode>
                <c:ptCount val="9"/>
                <c:pt idx="0">
                  <c:v>53.595334551057384</c:v>
                </c:pt>
                <c:pt idx="1">
                  <c:v>72.733399489803617</c:v>
                </c:pt>
                <c:pt idx="3">
                  <c:v>96.268861904761906</c:v>
                </c:pt>
                <c:pt idx="4">
                  <c:v>93.165636842105258</c:v>
                </c:pt>
                <c:pt idx="5">
                  <c:v>79.301680909090919</c:v>
                </c:pt>
                <c:pt idx="7" formatCode="General">
                  <c:v>97.8</c:v>
                </c:pt>
                <c:pt idx="8" formatCode="General">
                  <c:v>75.599999999999994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E6-43DD-8625-5A72F58B72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40"/>
        <c:axId val="448452000"/>
        <c:axId val="448452328"/>
      </c:barChart>
      <c:catAx>
        <c:axId val="44845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48452328"/>
        <c:crosses val="autoZero"/>
        <c:auto val="1"/>
        <c:lblAlgn val="ctr"/>
        <c:lblOffset val="100"/>
        <c:noMultiLvlLbl val="0"/>
      </c:catAx>
      <c:valAx>
        <c:axId val="4484523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4845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b="1"/>
              <a:t>Colombia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6831355227907568"/>
          <c:y val="0.1297987393862706"/>
          <c:w val="0.76678966241128954"/>
          <c:h val="0.52445196014213757"/>
        </c:manualLayout>
      </c:layout>
      <c:barChart>
        <c:barDir val="col"/>
        <c:grouping val="clustered"/>
        <c:varyColors val="0"/>
        <c:ser>
          <c:idx val="6"/>
          <c:order val="0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E1-48C3-9186-97845EDAC9B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E1-48C3-9186-97845EDAC9B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E1-48C3-9186-97845EDAC9B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7E1-48C3-9186-97845EDAC9B2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7E1-48C3-9186-97845EDAC9B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7E1-48C3-9186-97845EDAC9B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7E1-48C3-9186-97845EDAC9B2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7E1-48C3-9186-97845EDAC9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Hoja4!$F$5:$I$12</c:f>
              <c:multiLvlStrCache>
                <c:ptCount val="8"/>
                <c:lvl>
                  <c:pt idx="0">
                    <c:v>2019</c:v>
                  </c:pt>
                  <c:pt idx="1">
                    <c:v>2020</c:v>
                  </c:pt>
                  <c:pt idx="2">
                    <c:v>2019</c:v>
                  </c:pt>
                  <c:pt idx="3">
                    <c:v>2020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2019</c:v>
                  </c:pt>
                  <c:pt idx="7">
                    <c:v>2020</c:v>
                  </c:pt>
                </c:lvl>
                <c:lvl>
                  <c:pt idx="0">
                    <c:v>L</c:v>
                  </c:pt>
                  <c:pt idx="2">
                    <c:v>M</c:v>
                  </c:pt>
                  <c:pt idx="4">
                    <c:v>L</c:v>
                  </c:pt>
                  <c:pt idx="6">
                    <c:v>M</c:v>
                  </c:pt>
                </c:lvl>
                <c:lvl>
                  <c:pt idx="0">
                    <c:v>Calendario A</c:v>
                  </c:pt>
                  <c:pt idx="4">
                    <c:v>Calendario B</c:v>
                  </c:pt>
                </c:lvl>
                <c:lvl>
                  <c:pt idx="0">
                    <c:v>G11 (puntaje)</c:v>
                  </c:pt>
                </c:lvl>
              </c:multiLvlStrCache>
            </c:multiLvlStrRef>
          </c:cat>
          <c:val>
            <c:numRef>
              <c:f>Hoja4!$J$5:$J$12</c:f>
              <c:numCache>
                <c:formatCode>General</c:formatCode>
                <c:ptCount val="8"/>
                <c:pt idx="0">
                  <c:v>53</c:v>
                </c:pt>
                <c:pt idx="1">
                  <c:v>53</c:v>
                </c:pt>
                <c:pt idx="2">
                  <c:v>52</c:v>
                </c:pt>
                <c:pt idx="3">
                  <c:v>52</c:v>
                </c:pt>
                <c:pt idx="4">
                  <c:v>65</c:v>
                </c:pt>
                <c:pt idx="5">
                  <c:v>63</c:v>
                </c:pt>
                <c:pt idx="6">
                  <c:v>65</c:v>
                </c:pt>
                <c:pt idx="7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7E1-48C3-9186-97845EDAC9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29533632"/>
        <c:axId val="429534616"/>
      </c:barChart>
      <c:catAx>
        <c:axId val="42953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29534616"/>
        <c:crosses val="autoZero"/>
        <c:auto val="1"/>
        <c:lblAlgn val="ctr"/>
        <c:lblOffset val="100"/>
        <c:noMultiLvlLbl val="0"/>
      </c:catAx>
      <c:valAx>
        <c:axId val="4295346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2953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b="1"/>
              <a:t>Uruguay 2020</a:t>
            </a:r>
          </a:p>
        </c:rich>
      </c:tx>
      <c:layout>
        <c:manualLayout>
          <c:xMode val="edge"/>
          <c:yMode val="edge"/>
          <c:x val="0.2444982902461107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6"/>
          <c:order val="0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8E-4C13-A5AE-679F5B8E99B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8E-4C13-A5AE-679F5B8E99B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28E-4C13-A5AE-679F5B8E99B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28E-4C13-A5AE-679F5B8E99BD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28E-4C13-A5AE-679F5B8E99B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28E-4C13-A5AE-679F5B8E99B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28E-4C13-A5AE-679F5B8E99B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28E-4C13-A5AE-679F5B8E99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Hoja4!$F$13:$I$20</c:f>
              <c:multiLvlStrCache>
                <c:ptCount val="8"/>
                <c:lvl>
                  <c:pt idx="0">
                    <c:v>2017</c:v>
                  </c:pt>
                  <c:pt idx="1">
                    <c:v>2020</c:v>
                  </c:pt>
                  <c:pt idx="2">
                    <c:v>2017</c:v>
                  </c:pt>
                  <c:pt idx="3">
                    <c:v>2020</c:v>
                  </c:pt>
                  <c:pt idx="4">
                    <c:v>2017</c:v>
                  </c:pt>
                  <c:pt idx="5">
                    <c:v>2020</c:v>
                  </c:pt>
                  <c:pt idx="6">
                    <c:v>2017</c:v>
                  </c:pt>
                  <c:pt idx="7">
                    <c:v>2020</c:v>
                  </c:pt>
                </c:lvl>
                <c:lvl>
                  <c:pt idx="0">
                    <c:v>L</c:v>
                  </c:pt>
                  <c:pt idx="2">
                    <c:v>M</c:v>
                  </c:pt>
                  <c:pt idx="4">
                    <c:v>L</c:v>
                  </c:pt>
                  <c:pt idx="6">
                    <c:v>M</c:v>
                  </c:pt>
                </c:lvl>
                <c:lvl>
                  <c:pt idx="0">
                    <c:v>G3 (% nivel 3 o más)</c:v>
                  </c:pt>
                  <c:pt idx="4">
                    <c:v>G6 (% nivel 3 o más)</c:v>
                  </c:pt>
                </c:lvl>
              </c:multiLvlStrCache>
            </c:multiLvlStrRef>
          </c:cat>
          <c:val>
            <c:numRef>
              <c:f>Hoja4!$J$13:$J$20</c:f>
              <c:numCache>
                <c:formatCode>General</c:formatCode>
                <c:ptCount val="8"/>
                <c:pt idx="0">
                  <c:v>52.4</c:v>
                </c:pt>
                <c:pt idx="1">
                  <c:v>60.2</c:v>
                </c:pt>
                <c:pt idx="2">
                  <c:v>49.1</c:v>
                </c:pt>
                <c:pt idx="3">
                  <c:v>53.1</c:v>
                </c:pt>
                <c:pt idx="4">
                  <c:v>79.8</c:v>
                </c:pt>
                <c:pt idx="5">
                  <c:v>81.7</c:v>
                </c:pt>
                <c:pt idx="6">
                  <c:v>65.900000000000006</c:v>
                </c:pt>
                <c:pt idx="7">
                  <c:v>65.699999999999989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8E-4C13-A5AE-679F5B8E99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29533632"/>
        <c:axId val="429534616"/>
      </c:barChart>
      <c:catAx>
        <c:axId val="42953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29534616"/>
        <c:crosses val="autoZero"/>
        <c:auto val="1"/>
        <c:lblAlgn val="ctr"/>
        <c:lblOffset val="100"/>
        <c:noMultiLvlLbl val="0"/>
      </c:catAx>
      <c:valAx>
        <c:axId val="4295346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2953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b="1"/>
              <a:t>Argentina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6"/>
          <c:order val="0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BB-450D-AF24-99624A04CC5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BB-450D-AF24-99624A04CC5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6BB-450D-AF24-99624A04CC5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6BB-450D-AF24-99624A04CC51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6BB-450D-AF24-99624A04CC5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6BB-450D-AF24-99624A04CC51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6BB-450D-AF24-99624A04CC51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6BB-450D-AF24-99624A04C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Hoja4!$F$21:$I$24</c:f>
              <c:multiLvlStrCache>
                <c:ptCount val="4"/>
                <c:lvl>
                  <c:pt idx="0">
                    <c:v>2018</c:v>
                  </c:pt>
                  <c:pt idx="1">
                    <c:v>2021</c:v>
                  </c:pt>
                  <c:pt idx="2">
                    <c:v>2018</c:v>
                  </c:pt>
                  <c:pt idx="3">
                    <c:v>2021</c:v>
                  </c:pt>
                </c:lvl>
                <c:lvl>
                  <c:pt idx="0">
                    <c:v>L</c:v>
                  </c:pt>
                  <c:pt idx="2">
                    <c:v>M</c:v>
                  </c:pt>
                </c:lvl>
                <c:lvl>
                  <c:pt idx="0">
                    <c:v>G6 (% satisf. o más)</c:v>
                  </c:pt>
                </c:lvl>
              </c:multiLvlStrCache>
            </c:multiLvlStrRef>
          </c:cat>
          <c:val>
            <c:numRef>
              <c:f>Hoja4!$J$21:$J$24</c:f>
              <c:numCache>
                <c:formatCode>General</c:formatCode>
                <c:ptCount val="4"/>
                <c:pt idx="0">
                  <c:v>75.3</c:v>
                </c:pt>
                <c:pt idx="1">
                  <c:v>56</c:v>
                </c:pt>
                <c:pt idx="2">
                  <c:v>57.4</c:v>
                </c:pt>
                <c:pt idx="3">
                  <c:v>55.2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6BB-450D-AF24-99624A04CC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29533632"/>
        <c:axId val="429534616"/>
      </c:barChart>
      <c:catAx>
        <c:axId val="42953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29534616"/>
        <c:crosses val="autoZero"/>
        <c:auto val="1"/>
        <c:lblAlgn val="ctr"/>
        <c:lblOffset val="100"/>
        <c:noMultiLvlLbl val="0"/>
      </c:catAx>
      <c:valAx>
        <c:axId val="429534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2953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s-AR" b="1">
                <a:solidFill>
                  <a:schemeClr val="bg1"/>
                </a:solidFill>
              </a:rPr>
              <a:t>Brasil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6"/>
          <c:order val="0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572-40D4-A45D-002D2147C67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72-40D4-A45D-002D2147C67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572-40D4-A45D-002D2147C67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572-40D4-A45D-002D2147C675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572-40D4-A45D-002D2147C67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572-40D4-A45D-002D2147C67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572-40D4-A45D-002D2147C675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572-40D4-A45D-002D2147C6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Hoja4!$F$25:$I$28</c:f>
              <c:multiLvlStrCache>
                <c:ptCount val="4"/>
                <c:lvl>
                  <c:pt idx="0">
                    <c:v>2019</c:v>
                  </c:pt>
                  <c:pt idx="1">
                    <c:v>2021</c:v>
                  </c:pt>
                  <c:pt idx="2">
                    <c:v>2019</c:v>
                  </c:pt>
                  <c:pt idx="3">
                    <c:v>2021</c:v>
                  </c:pt>
                </c:lvl>
                <c:lvl>
                  <c:pt idx="0">
                    <c:v>L</c:v>
                  </c:pt>
                  <c:pt idx="2">
                    <c:v>M</c:v>
                  </c:pt>
                </c:lvl>
                <c:lvl>
                  <c:pt idx="0">
                    <c:v>G2 (Puntaje)</c:v>
                  </c:pt>
                </c:lvl>
              </c:multiLvlStrCache>
            </c:multiLvlStrRef>
          </c:cat>
          <c:val>
            <c:numRef>
              <c:f>Hoja4!$J$25:$J$28</c:f>
              <c:numCache>
                <c:formatCode>General</c:formatCode>
                <c:ptCount val="4"/>
                <c:pt idx="0">
                  <c:v>750</c:v>
                </c:pt>
                <c:pt idx="1">
                  <c:v>725</c:v>
                </c:pt>
                <c:pt idx="2">
                  <c:v>750</c:v>
                </c:pt>
                <c:pt idx="3">
                  <c:v>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572-40D4-A45D-002D2147C6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29533632"/>
        <c:axId val="429534616"/>
      </c:barChart>
      <c:catAx>
        <c:axId val="42953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29534616"/>
        <c:crosses val="autoZero"/>
        <c:auto val="1"/>
        <c:lblAlgn val="ctr"/>
        <c:lblOffset val="100"/>
        <c:noMultiLvlLbl val="0"/>
      </c:catAx>
      <c:valAx>
        <c:axId val="429534616"/>
        <c:scaling>
          <c:orientation val="minMax"/>
          <c:max val="850"/>
          <c:min val="6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2953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b="1"/>
              <a:t>Brasil 2021</a:t>
            </a:r>
          </a:p>
        </c:rich>
      </c:tx>
      <c:layout>
        <c:manualLayout>
          <c:xMode val="edge"/>
          <c:yMode val="edge"/>
          <c:x val="0"/>
          <c:y val="3.49956159035509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6"/>
          <c:order val="0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20-4F42-B629-DDF1ED18749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20-4F42-B629-DDF1ED18749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F20-4F42-B629-DDF1ED18749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20-4F42-B629-DDF1ED18749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F20-4F42-B629-DDF1ED18749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F20-4F42-B629-DDF1ED187490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F20-4F42-B629-DDF1ED18749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F20-4F42-B629-DDF1ED18749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F20-4F42-B629-DDF1ED18749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F20-4F42-B629-DDF1ED187490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F20-4F42-B629-DDF1ED187490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F20-4F42-B629-DDF1ED1874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Hoja4!$F$29:$I$40</c:f>
              <c:multiLvlStrCache>
                <c:ptCount val="12"/>
                <c:lvl>
                  <c:pt idx="0">
                    <c:v>2019</c:v>
                  </c:pt>
                  <c:pt idx="1">
                    <c:v>2021</c:v>
                  </c:pt>
                  <c:pt idx="2">
                    <c:v>2019</c:v>
                  </c:pt>
                  <c:pt idx="3">
                    <c:v>2021</c:v>
                  </c:pt>
                  <c:pt idx="4">
                    <c:v>2019</c:v>
                  </c:pt>
                  <c:pt idx="5">
                    <c:v>2021</c:v>
                  </c:pt>
                  <c:pt idx="6">
                    <c:v>2019</c:v>
                  </c:pt>
                  <c:pt idx="7">
                    <c:v>2021</c:v>
                  </c:pt>
                  <c:pt idx="8">
                    <c:v>2019</c:v>
                  </c:pt>
                  <c:pt idx="9">
                    <c:v>2021</c:v>
                  </c:pt>
                  <c:pt idx="10">
                    <c:v>2019</c:v>
                  </c:pt>
                  <c:pt idx="11">
                    <c:v>2021</c:v>
                  </c:pt>
                </c:lvl>
                <c:lvl>
                  <c:pt idx="0">
                    <c:v>L</c:v>
                  </c:pt>
                  <c:pt idx="2">
                    <c:v>M</c:v>
                  </c:pt>
                  <c:pt idx="4">
                    <c:v>L</c:v>
                  </c:pt>
                  <c:pt idx="6">
                    <c:v>M</c:v>
                  </c:pt>
                  <c:pt idx="8">
                    <c:v>L</c:v>
                  </c:pt>
                  <c:pt idx="10">
                    <c:v>M</c:v>
                  </c:pt>
                </c:lvl>
                <c:lvl>
                  <c:pt idx="0">
                    <c:v>G5 (Puntaje)</c:v>
                  </c:pt>
                  <c:pt idx="4">
                    <c:v>G9 (Puntaje)</c:v>
                  </c:pt>
                  <c:pt idx="8">
                    <c:v>G11 (Puntaje)</c:v>
                  </c:pt>
                </c:lvl>
              </c:multiLvlStrCache>
            </c:multiLvlStrRef>
          </c:cat>
          <c:val>
            <c:numRef>
              <c:f>Hoja4!$J$29:$J$40</c:f>
              <c:numCache>
                <c:formatCode>General</c:formatCode>
                <c:ptCount val="12"/>
                <c:pt idx="0">
                  <c:v>215</c:v>
                </c:pt>
                <c:pt idx="1">
                  <c:v>208</c:v>
                </c:pt>
                <c:pt idx="2">
                  <c:v>228</c:v>
                </c:pt>
                <c:pt idx="3">
                  <c:v>217</c:v>
                </c:pt>
                <c:pt idx="4">
                  <c:v>260</c:v>
                </c:pt>
                <c:pt idx="5">
                  <c:v>258</c:v>
                </c:pt>
                <c:pt idx="6">
                  <c:v>263</c:v>
                </c:pt>
                <c:pt idx="7">
                  <c:v>256</c:v>
                </c:pt>
                <c:pt idx="8">
                  <c:v>278</c:v>
                </c:pt>
                <c:pt idx="9">
                  <c:v>275</c:v>
                </c:pt>
                <c:pt idx="10">
                  <c:v>277</c:v>
                </c:pt>
                <c:pt idx="11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F20-4F42-B629-DDF1ED1874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29533632"/>
        <c:axId val="429534616"/>
      </c:barChart>
      <c:catAx>
        <c:axId val="42953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29534616"/>
        <c:crosses val="autoZero"/>
        <c:auto val="1"/>
        <c:lblAlgn val="ctr"/>
        <c:lblOffset val="100"/>
        <c:noMultiLvlLbl val="0"/>
      </c:catAx>
      <c:valAx>
        <c:axId val="429534616"/>
        <c:scaling>
          <c:orientation val="minMax"/>
          <c:max val="350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2953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b="1" dirty="0"/>
              <a:t>Perú 2021 (*)</a:t>
            </a:r>
          </a:p>
        </c:rich>
      </c:tx>
      <c:layout>
        <c:manualLayout>
          <c:xMode val="edge"/>
          <c:yMode val="edge"/>
          <c:x val="0.20449922839506174"/>
          <c:y val="3.49956159035509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6"/>
          <c:order val="0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A8-4899-A415-A064DCEBFCB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A8-4899-A415-A064DCEBFCB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A8-4899-A415-A064DCEBFCB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DA8-4899-A415-A064DCEBFCBC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DA8-4899-A415-A064DCEBFCB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DA8-4899-A415-A064DCEBFCB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DA8-4899-A415-A064DCEBFCBC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DA8-4899-A415-A064DCEBFC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Hoja4!$F$41:$I$44</c:f>
              <c:multiLvlStrCache>
                <c:ptCount val="4"/>
                <c:lvl>
                  <c:pt idx="0">
                    <c:v>2019</c:v>
                  </c:pt>
                  <c:pt idx="1">
                    <c:v>2020</c:v>
                  </c:pt>
                  <c:pt idx="2">
                    <c:v>2019</c:v>
                  </c:pt>
                  <c:pt idx="3">
                    <c:v>2020</c:v>
                  </c:pt>
                </c:lvl>
                <c:lvl>
                  <c:pt idx="0">
                    <c:v>L</c:v>
                  </c:pt>
                  <c:pt idx="2">
                    <c:v>M</c:v>
                  </c:pt>
                </c:lvl>
                <c:lvl>
                  <c:pt idx="0">
                    <c:v>G8 (puntaje)</c:v>
                  </c:pt>
                </c:lvl>
              </c:multiLvlStrCache>
            </c:multiLvlStrRef>
          </c:cat>
          <c:val>
            <c:numRef>
              <c:f>Hoja4!$J$41:$J$44</c:f>
              <c:numCache>
                <c:formatCode>General</c:formatCode>
                <c:ptCount val="4"/>
                <c:pt idx="0">
                  <c:v>603</c:v>
                </c:pt>
                <c:pt idx="1">
                  <c:v>587</c:v>
                </c:pt>
                <c:pt idx="2">
                  <c:v>615</c:v>
                </c:pt>
                <c:pt idx="3">
                  <c:v>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A8-4899-A415-A064DCEBFC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29533632"/>
        <c:axId val="429534616"/>
      </c:barChart>
      <c:catAx>
        <c:axId val="42953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29534616"/>
        <c:crosses val="autoZero"/>
        <c:auto val="1"/>
        <c:lblAlgn val="ctr"/>
        <c:lblOffset val="100"/>
        <c:noMultiLvlLbl val="0"/>
      </c:catAx>
      <c:valAx>
        <c:axId val="429534616"/>
        <c:scaling>
          <c:orientation val="minMax"/>
          <c:max val="700"/>
          <c:min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2953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4D37D-97F2-475C-A1E2-537E803ECE88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CE3AA-5C90-4B1E-BB30-5DBE87DD281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00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F0453-48F6-41C1-944E-EB020FF094E5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E205E-CD73-4305-88CF-892B440D76A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740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es.unesco.org/themes/education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3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26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03027220-71FD-E74E-B53B-C94FFF74A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9" y="342534"/>
            <a:ext cx="3146891" cy="66305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C5D4E56-3773-9848-83AD-BB579A0459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48" y="2698963"/>
            <a:ext cx="11179351" cy="4887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lnSpc>
                <a:spcPts val="2775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AE12D30-C68B-0246-9645-00127AC4C3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3417688"/>
            <a:ext cx="11179350" cy="3975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B08A90B7-2AF2-B045-B87D-7E25722E44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0234" y="6312669"/>
            <a:ext cx="1032051" cy="55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8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D9E65D-2E58-4CF1-80D7-A1321325AF62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49AEBCB-52F6-45B2-A57F-885004950E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 of the slide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C7FD5E-15F4-43A5-8E6C-29529CD2A7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879" y="959562"/>
            <a:ext cx="11350208" cy="971789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bg2">
                    <a:lumMod val="10000"/>
                  </a:schemeClr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17336C9A-B076-4656-8BBA-963E90A9405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AA8FC206-02A5-43F9-849D-DC76261D0734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EA29732-7844-43C8-8145-B8D9665017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14" name="Picture 13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F661402C-A8B1-6344-BC1A-DE78369511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9" y="6384259"/>
            <a:ext cx="2008828" cy="423265"/>
          </a:xfrm>
          <a:prstGeom prst="rect">
            <a:avLst/>
          </a:prstGeom>
        </p:spPr>
      </p:pic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72F3A989-202D-B34C-A78E-3E78849F6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0234" y="6312669"/>
            <a:ext cx="1032051" cy="55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3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A0008D9-C6FD-4824-A2C9-CC0555A4E37A}"/>
              </a:ext>
            </a:extLst>
          </p:cNvPr>
          <p:cNvSpPr/>
          <p:nvPr userDrawn="1"/>
        </p:nvSpPr>
        <p:spPr>
          <a:xfrm>
            <a:off x="-1065" y="31"/>
            <a:ext cx="12191997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5" name="Straight Connector 14">
            <a:extLst>
              <a:ext uri="{FF2B5EF4-FFF2-40B4-BE49-F238E27FC236}">
                <a16:creationId xmlns:a16="http://schemas.microsoft.com/office/drawing/2014/main" id="{A9EBAC2D-9312-4A68-8BB3-1DB25802C369}"/>
              </a:ext>
            </a:extLst>
          </p:cNvPr>
          <p:cNvCxnSpPr/>
          <p:nvPr userDrawn="1"/>
        </p:nvCxnSpPr>
        <p:spPr>
          <a:xfrm>
            <a:off x="3061471" y="6324867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10560519" y="6314540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 userDrawn="1"/>
        </p:nvSpPr>
        <p:spPr>
          <a:xfrm>
            <a:off x="0" y="1065816"/>
            <a:ext cx="12192000" cy="1672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GB" sz="11000" dirty="0">
                <a:solidFill>
                  <a:schemeClr val="bg1"/>
                </a:solidFill>
              </a:rPr>
              <a:t>Gracias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024278" y="3610966"/>
            <a:ext cx="6241639" cy="1665617"/>
            <a:chOff x="2268208" y="2796770"/>
            <a:chExt cx="4681229" cy="1665617"/>
          </a:xfrm>
        </p:grpSpPr>
        <p:sp>
          <p:nvSpPr>
            <p:cNvPr id="14" name="TextBox 13"/>
            <p:cNvSpPr txBox="1"/>
            <p:nvPr/>
          </p:nvSpPr>
          <p:spPr>
            <a:xfrm>
              <a:off x="2268208" y="2796770"/>
              <a:ext cx="4681229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s-ES_tradnl" sz="2200" noProof="0" dirty="0"/>
                <a:t>Más información: </a:t>
              </a:r>
              <a:r>
                <a:rPr lang="es-ES_tradnl" sz="2200" noProof="0" dirty="0">
                  <a:hlinkClick r:id="rId2"/>
                </a:rPr>
                <a:t>https://es.unesco.org/themes/education</a:t>
              </a:r>
              <a:r>
                <a:rPr lang="es-ES_tradnl" sz="2200" noProof="0" dirty="0"/>
                <a:t> </a:t>
              </a:r>
            </a:p>
          </p:txBody>
        </p:sp>
        <p:pic>
          <p:nvPicPr>
            <p:cNvPr id="15" name="Picture 14" descr="twitter-logo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8995" y="3569124"/>
              <a:ext cx="746594" cy="66846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944365" y="3692946"/>
              <a:ext cx="27688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200" dirty="0"/>
                <a:t>@UNESCO_es</a:t>
              </a:r>
              <a:br>
                <a:rPr lang="en-US" sz="2200" dirty="0"/>
              </a:br>
              <a:endParaRPr lang="en-US" sz="22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90B7781-2DED-984D-9E00-A2D115D4CF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9" y="4904562"/>
            <a:ext cx="1697839" cy="1802176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03241B99-1E88-5E4A-9ADC-C6ECF7D88C2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0234" y="6318011"/>
            <a:ext cx="1032048" cy="55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6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12192000" cy="6293708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Main Title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Subtext</a:t>
            </a:r>
          </a:p>
        </p:txBody>
      </p:sp>
      <p:pic>
        <p:nvPicPr>
          <p:cNvPr id="8" name="Picture 7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6E620A62-58B3-F045-85B4-8F5454C07B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7" y="6387406"/>
            <a:ext cx="2008823" cy="423264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A4F2982-980D-3941-85C6-6101D37292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0234" y="6318011"/>
            <a:ext cx="1032048" cy="55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9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065" y="31"/>
            <a:ext cx="12191997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146291" y="3655002"/>
            <a:ext cx="7897284" cy="60669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="1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en-US" dirty="0"/>
              <a:t>Transition Slide Headline</a:t>
            </a:r>
            <a:endParaRPr lang="fr-FR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2146291" y="4444580"/>
            <a:ext cx="7897284" cy="606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en-US" dirty="0"/>
              <a:t>Additional details</a:t>
            </a:r>
            <a:endParaRPr lang="fr-FR" dirty="0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2146291" y="1845100"/>
            <a:ext cx="1499196" cy="1155593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None/>
              <a:defRPr sz="6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X.</a:t>
            </a:r>
            <a:endParaRPr lang="fr-FR" dirty="0"/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32CB077F-C1D5-4E1E-BAAD-0EEA4B0940F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8F0A3B2-AC19-4C50-99B8-8ED9D3AC1147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EB745C22-0374-44D0-9FFA-C71B9E5A5145}"/>
              </a:ext>
            </a:extLst>
          </p:cNvPr>
          <p:cNvCxnSpPr/>
          <p:nvPr userDrawn="1"/>
        </p:nvCxnSpPr>
        <p:spPr>
          <a:xfrm>
            <a:off x="3061471" y="6324867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13" name="Picture 1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25DE18F4-B8AD-304A-9DF7-E8109080FC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7" y="6387406"/>
            <a:ext cx="2008823" cy="423264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95E615C1-AF79-EC4B-9CDB-2CC20EE292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0234" y="6318011"/>
            <a:ext cx="1032048" cy="55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-18483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42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3296193" y="1904387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43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4278813" y="1904387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2</a:t>
            </a:r>
          </a:p>
        </p:txBody>
      </p:sp>
      <p:sp>
        <p:nvSpPr>
          <p:cNvPr id="344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9340809" y="1901409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47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3290389" y="247956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48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4273009" y="247956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3</a:t>
            </a:r>
          </a:p>
        </p:txBody>
      </p:sp>
      <p:sp>
        <p:nvSpPr>
          <p:cNvPr id="349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9335005" y="247658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57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3296195" y="3051759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58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4278817" y="3051759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4</a:t>
            </a:r>
          </a:p>
        </p:txBody>
      </p:sp>
      <p:sp>
        <p:nvSpPr>
          <p:cNvPr id="359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9340811" y="3048781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67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3290388" y="362790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368" name="Text Placeholder 13"/>
          <p:cNvSpPr>
            <a:spLocks noGrp="1"/>
          </p:cNvSpPr>
          <p:nvPr>
            <p:ph type="body" sz="quarter" idx="39" hasCustomPrompt="1"/>
          </p:nvPr>
        </p:nvSpPr>
        <p:spPr>
          <a:xfrm>
            <a:off x="4273009" y="362790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5</a:t>
            </a:r>
          </a:p>
        </p:txBody>
      </p:sp>
      <p:sp>
        <p:nvSpPr>
          <p:cNvPr id="369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9335004" y="362492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72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3296196" y="419321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sp>
        <p:nvSpPr>
          <p:cNvPr id="373" name="Text Placeholder 13"/>
          <p:cNvSpPr>
            <a:spLocks noGrp="1"/>
          </p:cNvSpPr>
          <p:nvPr>
            <p:ph type="body" sz="quarter" idx="42" hasCustomPrompt="1"/>
          </p:nvPr>
        </p:nvSpPr>
        <p:spPr>
          <a:xfrm>
            <a:off x="4278817" y="419321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6</a:t>
            </a:r>
          </a:p>
        </p:txBody>
      </p:sp>
      <p:sp>
        <p:nvSpPr>
          <p:cNvPr id="374" name="Text Placeholder 13"/>
          <p:cNvSpPr>
            <a:spLocks noGrp="1"/>
          </p:cNvSpPr>
          <p:nvPr>
            <p:ph type="body" sz="quarter" idx="43" hasCustomPrompt="1"/>
          </p:nvPr>
        </p:nvSpPr>
        <p:spPr>
          <a:xfrm>
            <a:off x="9340812" y="419023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77" name="Text Placeholder 13"/>
          <p:cNvSpPr>
            <a:spLocks noGrp="1"/>
          </p:cNvSpPr>
          <p:nvPr>
            <p:ph type="body" sz="quarter" idx="44" hasCustomPrompt="1"/>
          </p:nvPr>
        </p:nvSpPr>
        <p:spPr>
          <a:xfrm>
            <a:off x="3301997" y="136392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78" name="Text Placeholder 13"/>
          <p:cNvSpPr>
            <a:spLocks noGrp="1"/>
          </p:cNvSpPr>
          <p:nvPr>
            <p:ph type="body" sz="quarter" idx="45" hasCustomPrompt="1"/>
          </p:nvPr>
        </p:nvSpPr>
        <p:spPr>
          <a:xfrm>
            <a:off x="4284617" y="136392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379" name="Text Placeholder 13"/>
          <p:cNvSpPr>
            <a:spLocks noGrp="1"/>
          </p:cNvSpPr>
          <p:nvPr>
            <p:ph type="body" sz="quarter" idx="46" hasCustomPrompt="1"/>
          </p:nvPr>
        </p:nvSpPr>
        <p:spPr>
          <a:xfrm>
            <a:off x="9346613" y="136094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pic>
        <p:nvPicPr>
          <p:cNvPr id="23" name="Picture 22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7EE6A1DD-2441-2340-A7F2-730D059A7D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9" y="6384259"/>
            <a:ext cx="2008828" cy="423265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B094BF02-C4CF-444B-8CCF-AD98812563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0234" y="6318011"/>
            <a:ext cx="1032048" cy="55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3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B2C15B89-4A37-463A-9D62-7972F7D8CE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900" kern="1200" baseline="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Edit </a:t>
            </a:r>
            <a:r>
              <a:rPr lang="fr-FR" err="1"/>
              <a:t>this</a:t>
            </a:r>
            <a:r>
              <a:rPr lang="fr-FR"/>
              <a:t> part </a:t>
            </a:r>
            <a:r>
              <a:rPr lang="fr-FR" err="1"/>
              <a:t>with</a:t>
            </a:r>
            <a:r>
              <a:rPr lang="fr-FR"/>
              <a:t> </a:t>
            </a:r>
            <a:r>
              <a:rPr lang="fr-FR" err="1"/>
              <a:t>name</a:t>
            </a:r>
            <a:r>
              <a:rPr lang="fr-FR"/>
              <a:t> of division/</a:t>
            </a:r>
            <a:r>
              <a:rPr lang="fr-FR" err="1"/>
              <a:t>subject</a:t>
            </a:r>
            <a:r>
              <a:rPr lang="fr-FR"/>
              <a:t>/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51C925E-489B-AA44-A00B-F606780CA7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9" y="6384259"/>
            <a:ext cx="2008828" cy="423265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97F4A9C-A64D-8542-9DCE-4B72C094D4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0234" y="6318011"/>
            <a:ext cx="1032048" cy="55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8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7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12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1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22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48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55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6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06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5" r:id="rId12"/>
    <p:sldLayoutId id="2147483806" r:id="rId13"/>
    <p:sldLayoutId id="2147483816" r:id="rId14"/>
    <p:sldLayoutId id="2147483789" r:id="rId15"/>
    <p:sldLayoutId id="2147483782" r:id="rId16"/>
    <p:sldLayoutId id="2147483781" r:id="rId17"/>
    <p:sldLayoutId id="214748378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327B9-5AB1-4E4C-AB7F-C1ED3BBA2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325" y="2319328"/>
            <a:ext cx="9856875" cy="244135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4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¿Qué sabemos sobre los impactos de la COVID-19 en educación?</a:t>
            </a:r>
            <a:endParaRPr lang="es-MX" sz="4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63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02929" y="4997783"/>
            <a:ext cx="358614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/>
              <a:t>Martín Scasso</a:t>
            </a:r>
          </a:p>
          <a:p>
            <a:pPr algn="ctr"/>
            <a:r>
              <a:rPr lang="en-US" sz="1400" dirty="0"/>
              <a:t>mg.scasso@unesco.org</a:t>
            </a: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7877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1932C56A-96E6-4C4F-BEEE-611F90B2F2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5" t="2211" r="34581" b="2211"/>
          <a:stretch/>
        </p:blipFill>
        <p:spPr>
          <a:xfrm>
            <a:off x="5914820" y="2435336"/>
            <a:ext cx="3647663" cy="3907697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8DF71140-D515-4A7F-9817-D5BEC5F21D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3184" y="1286013"/>
            <a:ext cx="4248989" cy="2572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¿Qué sabemos sobre los impactos de la COVID-19 en educación?</a:t>
            </a:r>
            <a:endParaRPr lang="en-GB" sz="28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8BA8074-FF65-4990-93F8-6727BE52DB60}"/>
              </a:ext>
            </a:extLst>
          </p:cNvPr>
          <p:cNvSpPr txBox="1"/>
          <p:nvPr/>
        </p:nvSpPr>
        <p:spPr>
          <a:xfrm>
            <a:off x="263470" y="1034893"/>
            <a:ext cx="11655814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A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Algunos datos ilustrativos sobre la pandemia</a:t>
            </a:r>
            <a:endParaRPr lang="es-A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36A6A23-06FC-420A-ABAE-334B59179380}"/>
              </a:ext>
            </a:extLst>
          </p:cNvPr>
          <p:cNvSpPr txBox="1"/>
          <p:nvPr/>
        </p:nvSpPr>
        <p:spPr>
          <a:xfrm>
            <a:off x="263470" y="1763444"/>
            <a:ext cx="5588690" cy="4205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región con el cierre de escuelas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más prolongado</a:t>
            </a:r>
          </a:p>
          <a:p>
            <a:pPr marL="800100" lvl="1" indent="-34290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</a:rPr>
              <a:t>30 semanas con cierre total (20 promedio global)</a:t>
            </a:r>
          </a:p>
          <a:p>
            <a:pPr marL="800100" lvl="1" indent="-34290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61 semanas con cierre parcial o total (41 promedio global)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</a:rPr>
              <a:t>Más de 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</a:rPr>
              <a:t>150 millones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</a:rPr>
              <a:t> de niños, niñas y adolescentes afectados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Cerca de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 millones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</a:rPr>
              <a:t>de docentes afectados (preprimaria a secundaria alta)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 países con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más de 600 días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 las escuelas total o parcialmente cerradas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A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05444CAC-7000-47B3-9B99-670A45B111A5}"/>
              </a:ext>
            </a:extLst>
          </p:cNvPr>
          <p:cNvCxnSpPr>
            <a:cxnSpLocks/>
          </p:cNvCxnSpPr>
          <p:nvPr/>
        </p:nvCxnSpPr>
        <p:spPr>
          <a:xfrm flipV="1">
            <a:off x="7377925" y="2191715"/>
            <a:ext cx="758685" cy="551485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291BA081-A446-4667-835C-8E507C69810A}"/>
              </a:ext>
            </a:extLst>
          </p:cNvPr>
          <p:cNvCxnSpPr>
            <a:cxnSpLocks/>
          </p:cNvCxnSpPr>
          <p:nvPr/>
        </p:nvCxnSpPr>
        <p:spPr>
          <a:xfrm>
            <a:off x="8446576" y="3429000"/>
            <a:ext cx="3236931" cy="459699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97ADB05-DED2-48E9-8579-4B6A9E566CA9}"/>
              </a:ext>
            </a:extLst>
          </p:cNvPr>
          <p:cNvSpPr txBox="1"/>
          <p:nvPr/>
        </p:nvSpPr>
        <p:spPr>
          <a:xfrm>
            <a:off x="10168262" y="4199854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13 semanas</a:t>
            </a:r>
            <a:endParaRPr lang="es-AR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AD13F8F-4E0A-4115-8726-B2A4FBB25BD4}"/>
              </a:ext>
            </a:extLst>
          </p:cNvPr>
          <p:cNvSpPr txBox="1"/>
          <p:nvPr/>
        </p:nvSpPr>
        <p:spPr>
          <a:xfrm>
            <a:off x="10168262" y="5335734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92 semanas</a:t>
            </a:r>
            <a:endParaRPr lang="es-AR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FF2409A-A4EE-4E5B-BD8C-EE4F72F61365}"/>
              </a:ext>
            </a:extLst>
          </p:cNvPr>
          <p:cNvSpPr/>
          <p:nvPr/>
        </p:nvSpPr>
        <p:spPr>
          <a:xfrm>
            <a:off x="9867094" y="4384077"/>
            <a:ext cx="266700" cy="1165823"/>
          </a:xfrm>
          <a:prstGeom prst="rect">
            <a:avLst/>
          </a:prstGeom>
          <a:gradFill flip="none" rotWithShape="1">
            <a:gsLst>
              <a:gs pos="5000">
                <a:srgbClr val="FEF3ED"/>
              </a:gs>
              <a:gs pos="50000">
                <a:srgbClr val="E23026"/>
              </a:gs>
              <a:gs pos="95000">
                <a:srgbClr val="5B0007"/>
              </a:gs>
            </a:gsLst>
            <a:lin ang="54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DE08F65-0A2D-4836-A344-4D899CCE77AF}"/>
              </a:ext>
            </a:extLst>
          </p:cNvPr>
          <p:cNvSpPr txBox="1"/>
          <p:nvPr/>
        </p:nvSpPr>
        <p:spPr>
          <a:xfrm>
            <a:off x="4107050" y="5914965"/>
            <a:ext cx="3105169" cy="4280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100" dirty="0"/>
              <a:t>Fuente: UNESCO, Seguimiento mundial de los cierres de escuelas</a:t>
            </a:r>
            <a:endParaRPr lang="es-AR" sz="11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2354AD7-D03C-4A72-A2A7-861AA77D5B7B}"/>
              </a:ext>
            </a:extLst>
          </p:cNvPr>
          <p:cNvSpPr txBox="1"/>
          <p:nvPr/>
        </p:nvSpPr>
        <p:spPr>
          <a:xfrm>
            <a:off x="6184107" y="864070"/>
            <a:ext cx="5499400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AR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de semanas con las escuelas cerradas o parcialmente abiertas</a:t>
            </a:r>
            <a:endParaRPr lang="es-AR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9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¿Qué sabemos sobre los impactos de la COVID-19 en educación?</a:t>
            </a:r>
            <a:endParaRPr lang="en-GB" sz="28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8BA8074-FF65-4990-93F8-6727BE52DB60}"/>
              </a:ext>
            </a:extLst>
          </p:cNvPr>
          <p:cNvSpPr txBox="1"/>
          <p:nvPr/>
        </p:nvSpPr>
        <p:spPr>
          <a:xfrm>
            <a:off x="263470" y="1034893"/>
            <a:ext cx="11655814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A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Dimensiones más frecuentes sobre las que se han medido los impactos</a:t>
            </a:r>
            <a:endParaRPr lang="es-A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36A6A23-06FC-420A-ABAE-334B59179380}"/>
              </a:ext>
            </a:extLst>
          </p:cNvPr>
          <p:cNvSpPr txBox="1"/>
          <p:nvPr/>
        </p:nvSpPr>
        <p:spPr>
          <a:xfrm>
            <a:off x="1030514" y="1763444"/>
            <a:ext cx="9390742" cy="104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Continuidad de los aprendizajes (asistencia, vinculación)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</a:rPr>
              <a:t>Logros de aprendizaje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344BC7-5157-43F9-817F-D560A0ABEC53}"/>
              </a:ext>
            </a:extLst>
          </p:cNvPr>
          <p:cNvSpPr txBox="1"/>
          <p:nvPr/>
        </p:nvSpPr>
        <p:spPr>
          <a:xfrm>
            <a:off x="268093" y="3380787"/>
            <a:ext cx="11655814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A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Otras dimensiones que han sido evaluadas con menor frecuencia</a:t>
            </a:r>
            <a:endParaRPr lang="es-A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47A9EE-5FE7-4AB0-A3CC-8DA56C6BADD4}"/>
              </a:ext>
            </a:extLst>
          </p:cNvPr>
          <p:cNvSpPr txBox="1"/>
          <p:nvPr/>
        </p:nvSpPr>
        <p:spPr>
          <a:xfrm>
            <a:off x="1035137" y="4121530"/>
            <a:ext cx="9390742" cy="1583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Impacto socioemocional en estudiantes y sus familias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</a:rPr>
              <a:t>Impacto socioemocional en </a:t>
            </a:r>
            <a:r>
              <a:rPr lang="es-ES" sz="2000" dirty="0">
                <a:latin typeface="Calibri" panose="020F0502020204030204" pitchFamily="34" charset="0"/>
              </a:rPr>
              <a:t>docentes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Calibri" panose="020F0502020204030204" pitchFamily="34" charset="0"/>
              </a:rPr>
              <a:t>Impacto en competencias transferibles (socioemocionales)</a:t>
            </a:r>
          </a:p>
        </p:txBody>
      </p:sp>
    </p:spTree>
    <p:extLst>
      <p:ext uri="{BB962C8B-B14F-4D97-AF65-F5344CB8AC3E}">
        <p14:creationId xmlns:p14="http://schemas.microsoft.com/office/powerpoint/2010/main" val="191388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Continuidad de los aprendizajes</a:t>
            </a:r>
            <a:endParaRPr lang="en-GB" sz="28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8BA8074-FF65-4990-93F8-6727BE52DB60}"/>
              </a:ext>
            </a:extLst>
          </p:cNvPr>
          <p:cNvSpPr txBox="1"/>
          <p:nvPr/>
        </p:nvSpPr>
        <p:spPr>
          <a:xfrm>
            <a:off x="263470" y="1034893"/>
            <a:ext cx="11655814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A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muestran los datos de asistencia escolar?</a:t>
            </a:r>
            <a:endParaRPr lang="es-A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319F82-6ACD-4E3D-B280-8A653C0B8C6D}"/>
              </a:ext>
            </a:extLst>
          </p:cNvPr>
          <p:cNvSpPr txBox="1"/>
          <p:nvPr/>
        </p:nvSpPr>
        <p:spPr>
          <a:xfrm>
            <a:off x="7129219" y="1504891"/>
            <a:ext cx="4641867" cy="4553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</a:rPr>
              <a:t>La medición muestra caída en la asistencia sólo en las 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</a:rPr>
              <a:t>etapas previas a la primaria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Tanto en los datos medidos por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registros a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</a:rPr>
              <a:t>dministrativos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</a:rPr>
              <a:t> como en 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</a:rPr>
              <a:t>encuestas de hogares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Pone de manifiesto las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limitaciones de los conceptos de asistencia y matriculación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el contexto de la pandemia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A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A28AF0F-183E-4657-81C9-EA2D4C77B6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255260"/>
              </p:ext>
            </p:extLst>
          </p:nvPr>
        </p:nvGraphicFramePr>
        <p:xfrm>
          <a:off x="263470" y="1932769"/>
          <a:ext cx="6734175" cy="4008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435F5941-0E42-4887-8D62-5D9C07E568B0}"/>
              </a:ext>
            </a:extLst>
          </p:cNvPr>
          <p:cNvSpPr txBox="1"/>
          <p:nvPr/>
        </p:nvSpPr>
        <p:spPr>
          <a:xfrm>
            <a:off x="0" y="5914966"/>
            <a:ext cx="721222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s-ES" sz="1100" dirty="0"/>
              <a:t>Fuente: Instituto de Estadística de la UNESCO (UIS). Base de datos del UIS; </a:t>
            </a:r>
            <a:r>
              <a:rPr lang="es-AR" sz="1100" dirty="0"/>
              <a:t>Comisión</a:t>
            </a:r>
          </a:p>
          <a:p>
            <a:pPr algn="l"/>
            <a:r>
              <a:rPr lang="es-ES" sz="1100" dirty="0"/>
              <a:t>Económica para América Latina y el Caribe (CEPAL). Banco de Datos de Encuestas de Hogares.</a:t>
            </a:r>
            <a:endParaRPr lang="es-AR" sz="11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8D02F4-C57D-4AC7-B7D2-180274EC7DC8}"/>
              </a:ext>
            </a:extLst>
          </p:cNvPr>
          <p:cNvSpPr txBox="1"/>
          <p:nvPr/>
        </p:nvSpPr>
        <p:spPr>
          <a:xfrm>
            <a:off x="263470" y="1504891"/>
            <a:ext cx="6201498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AR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Tasas de asistencia y matriculación por nivel educativo y edad</a:t>
            </a:r>
            <a:endParaRPr lang="es-AR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77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>
        <p:bldAsOne/>
      </p:bldGraphic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Logros de aprendizaje</a:t>
            </a:r>
            <a:endParaRPr lang="en-GB" sz="28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8BA8074-FF65-4990-93F8-6727BE52DB60}"/>
              </a:ext>
            </a:extLst>
          </p:cNvPr>
          <p:cNvSpPr txBox="1"/>
          <p:nvPr/>
        </p:nvSpPr>
        <p:spPr>
          <a:xfrm>
            <a:off x="263470" y="1034893"/>
            <a:ext cx="11655814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A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resultados arrojan las evaluaciones nacionales?</a:t>
            </a:r>
            <a:endParaRPr lang="es-A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D8F35852-4F56-4EB3-8FFA-E491ED018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7213295"/>
              </p:ext>
            </p:extLst>
          </p:nvPr>
        </p:nvGraphicFramePr>
        <p:xfrm>
          <a:off x="420894" y="1941930"/>
          <a:ext cx="2152649" cy="347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AE97F85-B792-41CE-A834-C13BE741E1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560826"/>
              </p:ext>
            </p:extLst>
          </p:nvPr>
        </p:nvGraphicFramePr>
        <p:xfrm>
          <a:off x="2535444" y="1962130"/>
          <a:ext cx="2152649" cy="3350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3BC00BB5-5FB1-401F-B00E-32C3F042B5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6000401"/>
              </p:ext>
            </p:extLst>
          </p:nvPr>
        </p:nvGraphicFramePr>
        <p:xfrm>
          <a:off x="4671286" y="1782859"/>
          <a:ext cx="1296000" cy="3509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9BFDFB4A-5BAA-4DED-8527-D62E74F133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586704"/>
              </p:ext>
            </p:extLst>
          </p:nvPr>
        </p:nvGraphicFramePr>
        <p:xfrm>
          <a:off x="6012070" y="1944961"/>
          <a:ext cx="1296000" cy="3216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F7020205-7FE4-4C45-AFCB-095A5E1F65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299571"/>
              </p:ext>
            </p:extLst>
          </p:nvPr>
        </p:nvGraphicFramePr>
        <p:xfrm>
          <a:off x="7212220" y="1932769"/>
          <a:ext cx="2952000" cy="3216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32AA6439-C068-4BD2-9F4B-0ACE1236C0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703959"/>
              </p:ext>
            </p:extLst>
          </p:nvPr>
        </p:nvGraphicFramePr>
        <p:xfrm>
          <a:off x="10088770" y="1932769"/>
          <a:ext cx="1296000" cy="3216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E4566B18-0691-4CA9-B3AB-6F8E3BB4C474}"/>
              </a:ext>
            </a:extLst>
          </p:cNvPr>
          <p:cNvSpPr txBox="1"/>
          <p:nvPr/>
        </p:nvSpPr>
        <p:spPr>
          <a:xfrm>
            <a:off x="122129" y="5343315"/>
            <a:ext cx="2333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L = </a:t>
            </a:r>
            <a:r>
              <a:rPr lang="es-ES" sz="1400" dirty="0"/>
              <a:t>Lectura    </a:t>
            </a:r>
            <a:r>
              <a:rPr lang="es-ES" sz="1400" b="1" dirty="0"/>
              <a:t>M = </a:t>
            </a:r>
            <a:r>
              <a:rPr lang="es-ES" sz="1400" dirty="0"/>
              <a:t>Matemática</a:t>
            </a:r>
            <a:endParaRPr lang="es-AR" sz="14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60BF280-BBDD-435F-A8E5-7FC3921CD242}"/>
              </a:ext>
            </a:extLst>
          </p:cNvPr>
          <p:cNvSpPr txBox="1"/>
          <p:nvPr/>
        </p:nvSpPr>
        <p:spPr>
          <a:xfrm>
            <a:off x="7503908" y="5249226"/>
            <a:ext cx="4688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/>
              <a:t>(*) En Perú las evaluaciones no se consideran estrictamente comparables. En 2021 se evaluó a estudiantes que disponían de internet y equipamiento. Para la comparación se utilizó una muestra de estudiantes de la evaluación 2019 con características similares a los evaluados en 2021</a:t>
            </a:r>
            <a:endParaRPr lang="es-AR" sz="1200" i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DBFCCFC-552E-4B4C-B0BC-3FA839AE8646}"/>
              </a:ext>
            </a:extLst>
          </p:cNvPr>
          <p:cNvSpPr txBox="1"/>
          <p:nvPr/>
        </p:nvSpPr>
        <p:spPr>
          <a:xfrm>
            <a:off x="0" y="5701884"/>
            <a:ext cx="721222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s-ES" sz="1100" dirty="0"/>
              <a:t>Fuente: ICFES (2021) </a:t>
            </a:r>
            <a:r>
              <a:rPr lang="es-AR" sz="1100" dirty="0"/>
              <a:t>Informe Nacional de resultados del examen Saber 11° 2020; </a:t>
            </a:r>
            <a:r>
              <a:rPr lang="es-AR" sz="1100" dirty="0" err="1"/>
              <a:t>INEEd</a:t>
            </a:r>
            <a:r>
              <a:rPr lang="es-AR" sz="1100" dirty="0"/>
              <a:t> (2021). Aristas 2020. Primer informe de resultados de tercero </a:t>
            </a:r>
            <a:r>
              <a:rPr lang="es-ES" sz="1100" dirty="0"/>
              <a:t>y sexto de educación primaria; Secretaría de Evaluación e Información Educativa (2022) </a:t>
            </a:r>
            <a:r>
              <a:rPr lang="es-AR" sz="1100" dirty="0"/>
              <a:t>Aprender 2021 : Educación Primaria : informe nacional de resultados; INEP (2022) </a:t>
            </a:r>
            <a:r>
              <a:rPr lang="pt-BR" sz="1100" dirty="0"/>
              <a:t>Apresentação da Coletiva de Imprensa | Saeb 2021; </a:t>
            </a:r>
            <a:r>
              <a:rPr lang="es-AR" sz="1100" dirty="0"/>
              <a:t> UMC (2022) Estudio Virtual de Aprendizajes (EVA) 2021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7DEC86A-9F0A-414F-968A-0967240EC994}"/>
              </a:ext>
            </a:extLst>
          </p:cNvPr>
          <p:cNvSpPr txBox="1"/>
          <p:nvPr/>
        </p:nvSpPr>
        <p:spPr>
          <a:xfrm>
            <a:off x="254234" y="1504893"/>
            <a:ext cx="10159766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AR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Resultados en las evaluaciones de aprendizaje en pandemia y en años anteriores</a:t>
            </a:r>
            <a:endParaRPr lang="es-AR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44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  <p:bldGraphic spid="13" grpId="0">
        <p:bldAsOne/>
      </p:bldGraphic>
      <p:bldGraphic spid="14" grpId="0">
        <p:bldAsOne/>
      </p:bldGraphic>
      <p:bldP spid="16" grpId="0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Logros de aprendizaje</a:t>
            </a:r>
            <a:endParaRPr lang="en-GB" sz="28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8BA8074-FF65-4990-93F8-6727BE52DB60}"/>
              </a:ext>
            </a:extLst>
          </p:cNvPr>
          <p:cNvSpPr txBox="1"/>
          <p:nvPr/>
        </p:nvSpPr>
        <p:spPr>
          <a:xfrm>
            <a:off x="263470" y="1034893"/>
            <a:ext cx="11655814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A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resultados arrojan las evaluaciones nacionales?</a:t>
            </a:r>
            <a:endParaRPr lang="es-A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F63136F-BF75-4C02-9B67-53C842546966}"/>
              </a:ext>
            </a:extLst>
          </p:cNvPr>
          <p:cNvSpPr txBox="1"/>
          <p:nvPr/>
        </p:nvSpPr>
        <p:spPr>
          <a:xfrm>
            <a:off x="263469" y="1504893"/>
            <a:ext cx="11507617" cy="502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/>
              <a:t>La mayoría de los países </a:t>
            </a:r>
            <a:r>
              <a:rPr lang="es-ES" b="1" dirty="0"/>
              <a:t>pospusieron o suspendieron las evaluaciones</a:t>
            </a:r>
            <a:r>
              <a:rPr lang="es-AR" dirty="0"/>
              <a:t>. Sólo Colombia y Uruguay evaluaron en 2020. En 2021 evaluaron Argentina, Brasil, Perú, Paraguay, Costa Rica. Sólo hay resultados publicados de algunos países.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/>
              <a:t>Las evaluaciones se centraron en </a:t>
            </a:r>
            <a:r>
              <a:rPr lang="es-ES" b="1" dirty="0"/>
              <a:t>lectura y matemática  </a:t>
            </a:r>
            <a:r>
              <a:rPr lang="es-ES" dirty="0"/>
              <a:t>(hay poca información de otras áreas)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/>
              <a:t>En algunos países los </a:t>
            </a:r>
            <a:r>
              <a:rPr lang="es-ES" b="1" dirty="0"/>
              <a:t>resultados fueron similares al escenario previo </a:t>
            </a:r>
            <a:r>
              <a:rPr lang="es-ES" dirty="0"/>
              <a:t>a la pandemia (Colombia y Uruguay)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/>
              <a:t>En general la </a:t>
            </a:r>
            <a:r>
              <a:rPr lang="es-ES" b="1" dirty="0"/>
              <a:t>participación</a:t>
            </a:r>
            <a:r>
              <a:rPr lang="es-ES" dirty="0"/>
              <a:t> en la evaluación fue </a:t>
            </a:r>
            <a:r>
              <a:rPr lang="es-ES" b="1" dirty="0"/>
              <a:t>marcadamente menor</a:t>
            </a:r>
            <a:r>
              <a:rPr lang="es-ES" dirty="0"/>
              <a:t>, excepto en Argentina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/>
              <a:t>La </a:t>
            </a:r>
            <a:r>
              <a:rPr lang="es-ES" b="1" dirty="0"/>
              <a:t>comparabilidad se ve afectada </a:t>
            </a:r>
            <a:r>
              <a:rPr lang="es-ES" dirty="0"/>
              <a:t>por un conjunto amplio de factores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/>
              <a:t>Se </a:t>
            </a:r>
            <a:r>
              <a:rPr lang="es-ES" b="1" dirty="0"/>
              <a:t>incrementan las brechas </a:t>
            </a:r>
            <a:r>
              <a:rPr lang="es-ES" dirty="0"/>
              <a:t>de nivel socioeconómico y de otras variables asociadas a población vulnerable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b="1" dirty="0"/>
              <a:t>No hay coincidencia </a:t>
            </a:r>
            <a:r>
              <a:rPr lang="es-ES" dirty="0"/>
              <a:t>en los años de estudio que  más retrocedieron, ni en las áreas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/>
              <a:t>No se consideran aquí </a:t>
            </a:r>
            <a:r>
              <a:rPr lang="es-ES" b="1" dirty="0"/>
              <a:t>evaluaciones subnacionales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35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Logros de aprendizaje</a:t>
            </a:r>
            <a:endParaRPr lang="en-GB" sz="28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8BA8074-FF65-4990-93F8-6727BE52DB60}"/>
              </a:ext>
            </a:extLst>
          </p:cNvPr>
          <p:cNvSpPr txBox="1"/>
          <p:nvPr/>
        </p:nvSpPr>
        <p:spPr>
          <a:xfrm>
            <a:off x="263470" y="1034893"/>
            <a:ext cx="11655814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A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proyecciones de impacto</a:t>
            </a:r>
            <a:endParaRPr lang="es-A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4CBC17-D21F-4641-A9C9-0C1084E116FE}"/>
              </a:ext>
            </a:extLst>
          </p:cNvPr>
          <p:cNvSpPr txBox="1"/>
          <p:nvPr/>
        </p:nvSpPr>
        <p:spPr>
          <a:xfrm>
            <a:off x="868956" y="1641928"/>
            <a:ext cx="10444842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Elaboradas por el Banco Mundial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Indicador de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años de escolaridad ajustados por aprendizaje.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medición considera impacto en la 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asistencia y en los aprendizajes</a:t>
            </a:r>
            <a:endParaRPr lang="es-E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Para llegar a estas estimaciones, considera: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El escenario previo a la pandemia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Modelo conceptual con factores que impactan en la asistencia y aprendizajes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Valor numérico imputado a cada uno de esos factores.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Se aplica el impacto teórico a la duración del cierre de escuelas.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pandemia provocó en la región un </a:t>
            </a:r>
            <a:r>
              <a:rPr lang="es-E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retroceso de 1,5 años de 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escolaridad</a:t>
            </a:r>
            <a:r>
              <a:rPr lang="es-E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ajustados por aprendizaje</a:t>
            </a:r>
            <a:endParaRPr lang="es-E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5563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Logros de aprendizaje</a:t>
            </a:r>
            <a:endParaRPr lang="en-GB" sz="28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8BA8074-FF65-4990-93F8-6727BE52DB60}"/>
              </a:ext>
            </a:extLst>
          </p:cNvPr>
          <p:cNvSpPr txBox="1"/>
          <p:nvPr/>
        </p:nvSpPr>
        <p:spPr>
          <a:xfrm>
            <a:off x="263470" y="1034893"/>
            <a:ext cx="11655814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A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dicen las proyecciones?</a:t>
            </a:r>
            <a:endParaRPr lang="es-A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DB5B2DB-646D-4323-BF2E-6285C5A3B9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90"/>
          <a:stretch/>
        </p:blipFill>
        <p:spPr>
          <a:xfrm>
            <a:off x="1556844" y="1504893"/>
            <a:ext cx="9069066" cy="424497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4DA7052-CD5D-4112-973B-F84C3C032B98}"/>
              </a:ext>
            </a:extLst>
          </p:cNvPr>
          <p:cNvSpPr txBox="1"/>
          <p:nvPr/>
        </p:nvSpPr>
        <p:spPr>
          <a:xfrm>
            <a:off x="123986" y="5835150"/>
            <a:ext cx="721222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s-ES" sz="1100" dirty="0"/>
              <a:t>Fuente: Banco Mundial, UNICEF, UNESCO (2022) Dos años después | Salvando a una generación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355662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94CBC17-D21F-4641-A9C9-0C1084E116FE}"/>
              </a:ext>
            </a:extLst>
          </p:cNvPr>
          <p:cNvSpPr txBox="1"/>
          <p:nvPr/>
        </p:nvSpPr>
        <p:spPr>
          <a:xfrm>
            <a:off x="564156" y="1308100"/>
            <a:ext cx="10969476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S" b="1" dirty="0">
                <a:latin typeface="Calibri" panose="020F0502020204030204" pitchFamily="34" charset="0"/>
                <a:cs typeface="Times New Roman" panose="02020603050405020304" pitchFamily="18" charset="0"/>
              </a:rPr>
              <a:t>profundo impacto de la pandemia </a:t>
            </a:r>
            <a:r>
              <a:rPr lang="es-ES" dirty="0">
                <a:latin typeface="Calibri" panose="020F0502020204030204" pitchFamily="34" charset="0"/>
                <a:cs typeface="Times New Roman" panose="02020603050405020304" pitchFamily="18" charset="0"/>
              </a:rPr>
              <a:t>en educación es innegable en la pérdida de aprendizajes y el incremento de las desigualdades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cs typeface="Times New Roman" panose="02020603050405020304" pitchFamily="18" charset="0"/>
              </a:rPr>
              <a:t>Sin embargo, es muy complejo lograr </a:t>
            </a:r>
            <a:r>
              <a:rPr lang="es-ES" b="1" dirty="0">
                <a:latin typeface="Calibri" panose="020F0502020204030204" pitchFamily="34" charset="0"/>
                <a:cs typeface="Times New Roman" panose="02020603050405020304" pitchFamily="18" charset="0"/>
              </a:rPr>
              <a:t>estimaciones regionales </a:t>
            </a:r>
            <a:r>
              <a:rPr lang="es-ES" dirty="0">
                <a:latin typeface="Calibri" panose="020F0502020204030204" pitchFamily="34" charset="0"/>
                <a:cs typeface="Times New Roman" panose="02020603050405020304" pitchFamily="18" charset="0"/>
              </a:rPr>
              <a:t>precisas para dimensionar la magnitud este retroceso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S" b="1" dirty="0">
                <a:latin typeface="Calibri" panose="020F0502020204030204" pitchFamily="34" charset="0"/>
                <a:cs typeface="Times New Roman" panose="02020603050405020304" pitchFamily="18" charset="0"/>
              </a:rPr>
              <a:t>escenario es heterogéneo</a:t>
            </a:r>
            <a:r>
              <a:rPr lang="es-ES" dirty="0">
                <a:latin typeface="Calibri" panose="020F0502020204030204" pitchFamily="34" charset="0"/>
                <a:cs typeface="Times New Roman" panose="02020603050405020304" pitchFamily="18" charset="0"/>
              </a:rPr>
              <a:t>, no se reconocen tendencias claras entre países. Hay que analizar los resultados considerando los </a:t>
            </a:r>
            <a:r>
              <a:rPr lang="es-ES" b="1" dirty="0">
                <a:latin typeface="Calibri" panose="020F0502020204030204" pitchFamily="34" charset="0"/>
                <a:cs typeface="Times New Roman" panose="02020603050405020304" pitchFamily="18" charset="0"/>
              </a:rPr>
              <a:t>contextos nacionales</a:t>
            </a:r>
            <a:r>
              <a:rPr lang="es-ES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cs typeface="Times New Roman" panose="02020603050405020304" pitchFamily="18" charset="0"/>
              </a:rPr>
              <a:t>Los instrumentos usuales son </a:t>
            </a:r>
            <a:r>
              <a:rPr lang="es-ES" b="1" dirty="0">
                <a:latin typeface="Calibri" panose="020F0502020204030204" pitchFamily="34" charset="0"/>
                <a:cs typeface="Times New Roman" panose="02020603050405020304" pitchFamily="18" charset="0"/>
              </a:rPr>
              <a:t>insuficientes o inadecuados </a:t>
            </a:r>
            <a:r>
              <a:rPr lang="es-ES" dirty="0">
                <a:latin typeface="Calibri" panose="020F0502020204030204" pitchFamily="34" charset="0"/>
                <a:cs typeface="Times New Roman" panose="02020603050405020304" pitchFamily="18" charset="0"/>
              </a:rPr>
              <a:t>en este contexto, con problemas de </a:t>
            </a:r>
            <a:r>
              <a:rPr lang="es-ES" b="1" dirty="0">
                <a:latin typeface="Calibri" panose="020F0502020204030204" pitchFamily="34" charset="0"/>
                <a:cs typeface="Times New Roman" panose="02020603050405020304" pitchFamily="18" charset="0"/>
              </a:rPr>
              <a:t>comparabilidad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es-ES" b="1" dirty="0">
                <a:latin typeface="Calibri" panose="020F0502020204030204" pitchFamily="34" charset="0"/>
                <a:cs typeface="Times New Roman" panose="02020603050405020304" pitchFamily="18" charset="0"/>
              </a:rPr>
              <a:t>proyecciones</a:t>
            </a:r>
            <a:r>
              <a:rPr lang="es-ES" dirty="0">
                <a:latin typeface="Calibri" panose="020F0502020204030204" pitchFamily="34" charset="0"/>
                <a:cs typeface="Times New Roman" panose="02020603050405020304" pitchFamily="18" charset="0"/>
              </a:rPr>
              <a:t> basadas en simulaciones se sustentan en supuestos difícilmente comprobables, son ejercicios ilustrativos pero no pueden considerarse evidencias.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cs typeface="Times New Roman" panose="02020603050405020304" pitchFamily="18" charset="0"/>
              </a:rPr>
              <a:t>Hay </a:t>
            </a:r>
            <a:r>
              <a:rPr lang="es-ES" b="1" dirty="0">
                <a:latin typeface="Calibri" panose="020F0502020204030204" pitchFamily="34" charset="0"/>
                <a:cs typeface="Times New Roman" panose="02020603050405020304" pitchFamily="18" charset="0"/>
              </a:rPr>
              <a:t>estudios específicos </a:t>
            </a:r>
            <a:r>
              <a:rPr lang="es-ES" dirty="0">
                <a:latin typeface="Calibri" panose="020F0502020204030204" pitchFamily="34" charset="0"/>
                <a:cs typeface="Times New Roman" panose="02020603050405020304" pitchFamily="18" charset="0"/>
              </a:rPr>
              <a:t>que permiten arrojar luz sobre estos interrogantes. Son útiles para ciertos contextos nacionales pero no extrapolables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A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Conclusiones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52356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ec64710-979e-45f3-964b-bdd369ecc229">UNESCOED-409436720-21</_dlc_DocId>
    <_dlc_DocIdUrl xmlns="3ec64710-979e-45f3-964b-bdd369ecc229">
      <Url>https://unesco.sharepoint.com/sites/ed/_layouts/15/DocIdRedir.aspx?ID=UNESCOED-409436720-21</Url>
      <Description>UNESCOED-409436720-21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00D6DE5FA9524897426906B96A7CDD" ma:contentTypeVersion="4" ma:contentTypeDescription="Create a new document." ma:contentTypeScope="" ma:versionID="20fb6065b640364a33aafbca1bd89df7">
  <xsd:schema xmlns:xsd="http://www.w3.org/2001/XMLSchema" xmlns:xs="http://www.w3.org/2001/XMLSchema" xmlns:p="http://schemas.microsoft.com/office/2006/metadata/properties" xmlns:ns2="3ec64710-979e-45f3-964b-bdd369ecc229" xmlns:ns3="a2f7233b-b0e0-462c-8bd5-878307e9c7df" targetNamespace="http://schemas.microsoft.com/office/2006/metadata/properties" ma:root="true" ma:fieldsID="6cfbb3a12c1e2ec72e13096bb37a87b0" ns2:_="" ns3:_="">
    <xsd:import namespace="3ec64710-979e-45f3-964b-bdd369ecc229"/>
    <xsd:import namespace="a2f7233b-b0e0-462c-8bd5-878307e9c7d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64710-979e-45f3-964b-bdd369ecc229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f7233b-b0e0-462c-8bd5-878307e9c7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429E140-4202-49FB-A08E-3710CA2F3A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A62075-B3C9-4A3A-AE06-3BDCC332E1EB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24a0a721-48fc-4317-924f-0be8ca98da1b"/>
    <ds:schemaRef ds:uri="http://purl.org/dc/dcmitype/"/>
    <ds:schemaRef ds:uri="http://schemas.microsoft.com/office/2006/documentManagement/types"/>
    <ds:schemaRef ds:uri="http://schemas.microsoft.com/office/infopath/2007/PartnerControls"/>
    <ds:schemaRef ds:uri="58e932d1-8919-4331-b239-5cc8cbf973ca"/>
    <ds:schemaRef ds:uri="http://www.w3.org/XML/1998/namespace"/>
    <ds:schemaRef ds:uri="3ec64710-979e-45f3-964b-bdd369ecc229"/>
  </ds:schemaRefs>
</ds:datastoreItem>
</file>

<file path=customXml/itemProps3.xml><?xml version="1.0" encoding="utf-8"?>
<ds:datastoreItem xmlns:ds="http://schemas.openxmlformats.org/officeDocument/2006/customXml" ds:itemID="{DAF7C325-A766-44C9-B1AE-5209223182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c64710-979e-45f3-964b-bdd369ecc229"/>
    <ds:schemaRef ds:uri="a2f7233b-b0e0-462c-8bd5-878307e9c7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F8AF48E-235E-44AF-9E4A-53715D02C71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3163</TotalTime>
  <Words>877</Words>
  <Application>Microsoft Office PowerPoint</Application>
  <PresentationFormat>Panorámica</PresentationFormat>
  <Paragraphs>94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¿Qué sabemos sobre los impactos de la COVID-19 en educación?</vt:lpstr>
      <vt:lpstr>¿Qué sabemos sobre los impactos de la COVID-19 en educación?</vt:lpstr>
      <vt:lpstr>¿Qué sabemos sobre los impactos de la COVID-19 en educación?</vt:lpstr>
      <vt:lpstr>Continuidad de los aprendizajes</vt:lpstr>
      <vt:lpstr>Logros de aprendizaje</vt:lpstr>
      <vt:lpstr>Logros de aprendizaje</vt:lpstr>
      <vt:lpstr>Logros de aprendizaje</vt:lpstr>
      <vt:lpstr>Logros de aprendizaje</vt:lpstr>
      <vt:lpstr>Conclusiones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 W</dc:creator>
  <cp:lastModifiedBy>Martin Scasso</cp:lastModifiedBy>
  <cp:revision>282</cp:revision>
  <dcterms:created xsi:type="dcterms:W3CDTF">2019-03-22T15:49:46Z</dcterms:created>
  <dcterms:modified xsi:type="dcterms:W3CDTF">2022-11-30T14:41:11Z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0x010100B000D6DE5FA9524897426906B96A7CDD</vt:lpwstr>
  </property>
  <property fmtid="{D5CDD505-2E9C-101B-9397-08002B2CF9AE}" pid="3" name="_dlc_DocIdItemGuid">
    <vt:lpwstr>688e67c8-0da6-47d1-8a0b-beb0a628433f</vt:lpwstr>
  </property>
</Properties>
</file>